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embeddedFontLst>
    <p:embeddedFont>
      <p:font typeface="Tahom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Tahom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Tahom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219bed3d8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2219bed3d8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219bed3d8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2219bed3d8_3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219bed3d8_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219bed3d8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219bed3d8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219bed3d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219bed3d8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2219bed3d8_4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0.jpg"/><Relationship Id="rId4" Type="http://schemas.openxmlformats.org/officeDocument/2006/relationships/image" Target="../media/image2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33.jpg"/><Relationship Id="rId4" Type="http://schemas.openxmlformats.org/officeDocument/2006/relationships/image" Target="../media/image2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0.jpg"/><Relationship Id="rId4" Type="http://schemas.openxmlformats.org/officeDocument/2006/relationships/image" Target="../media/image1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Relationship Id="rId3" Type="http://schemas.openxmlformats.org/officeDocument/2006/relationships/image" Target="../media/image2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3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Relationship Id="rId4" Type="http://schemas.openxmlformats.org/officeDocument/2006/relationships/image" Target="../media/image3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5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jpg"/><Relationship Id="rId3" Type="http://schemas.openxmlformats.org/officeDocument/2006/relationships/image" Target="../media/image43.jpg"/><Relationship Id="rId4" Type="http://schemas.openxmlformats.org/officeDocument/2006/relationships/image" Target="../media/image4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jpg"/><Relationship Id="rId3" Type="http://schemas.openxmlformats.org/officeDocument/2006/relationships/image" Target="../media/image47.jpg"/><Relationship Id="rId4" Type="http://schemas.openxmlformats.org/officeDocument/2006/relationships/image" Target="../media/image49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jpg"/><Relationship Id="rId3" Type="http://schemas.openxmlformats.org/officeDocument/2006/relationships/image" Target="../media/image59.jpg"/><Relationship Id="rId4" Type="http://schemas.openxmlformats.org/officeDocument/2006/relationships/image" Target="../media/image5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0.jpg"/><Relationship Id="rId4" Type="http://schemas.openxmlformats.org/officeDocument/2006/relationships/image" Target="../media/image1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7.jpg"/><Relationship Id="rId4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FB Campus">
  <p:cSld name="Title Slide - FB Campu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man, holding, table, laptop&#10;&#10;Description automatically generated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holding, person, standing&#10;&#10;Description automatically generated"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holding, person, standing, water&#10;&#10;Description automatically generated" id="20" name="Google Shape;2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VSTC">
  <p:cSld name="Title Slide - VSTC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ball, player, court&#10;&#10;Description automatically generated"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rowd of people standing in front of a building&#10;&#10;Description automatically generated"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racket, court, ball&#10;&#10;Description automatically generated" id="61" name="Google Shape;6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Students">
  <p:cSld name="Title Slide - Studen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in front of a crowd&#10;&#10;Description automatically generated" id="65" name="Google Shape;6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tanding in front of a crowd&#10;&#10;Description automatically generated" id="66" name="Google Shape;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player, riding, water&#10;&#10;Description automatically generated" id="67" name="Google Shape;6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Photos">
  <p:cSld name="Title with Custom Photo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itting, computer, laptop, table&#10;&#10;Description automatically generated" id="71" name="Google Shape;7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73" name="Google Shape;7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>
            <p:ph idx="2" type="pic"/>
          </p:nvPr>
        </p:nvSpPr>
        <p:spPr>
          <a:xfrm>
            <a:off x="3379807" y="-34725"/>
            <a:ext cx="8824881" cy="6933236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3"/>
          <p:cNvSpPr/>
          <p:nvPr>
            <p:ph idx="3" type="pic"/>
          </p:nvPr>
        </p:nvSpPr>
        <p:spPr>
          <a:xfrm>
            <a:off x="2648875" y="4231891"/>
            <a:ext cx="4192192" cy="1494224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3"/>
          <p:cNvSpPr/>
          <p:nvPr>
            <p:ph idx="4" type="pic"/>
          </p:nvPr>
        </p:nvSpPr>
        <p:spPr>
          <a:xfrm>
            <a:off x="5994400" y="4231890"/>
            <a:ext cx="4123267" cy="1494223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3"/>
          <p:cNvSpPr/>
          <p:nvPr>
            <p:ph idx="5" type="pic"/>
          </p:nvPr>
        </p:nvSpPr>
        <p:spPr>
          <a:xfrm>
            <a:off x="9270999" y="4231887"/>
            <a:ext cx="2951865" cy="1494223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3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>
  <p:cSld name="Title Slide - Option 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88" name="Google Shape;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type="ctrTitle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Arial"/>
              <a:buNone/>
              <a:defRPr b="1" i="0" sz="5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>
  <p:cSld name="Two Content Area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ubtitles">
  <p:cSld name="Two Columns with Subtitle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3" type="body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4" type="body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/>
              <a:buNone/>
              <a:defRPr b="1" i="0" sz="2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>
            <p:ph idx="2" type="pic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idx="1" type="body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1">
  <p:cSld name="Closing Slide - Option 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computer&#10;&#10;Description automatically generated" id="113" name="Google Shape;11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rick&#10;&#10;Description automatically generated"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15" name="Google Shape;11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2">
  <p:cSld name="Title Slide - Option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ird&#10;&#10;Description automatically generated" id="117" name="Google Shape;11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defRPr b="1" i="0" sz="5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Option 2">
  <p:cSld name="Closing Slide - Option 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, bird&#10;&#10;Description automatically generated" id="122" name="Google Shape;12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  <a:ln cap="flat" cmpd="sng" w="12700">
            <a:solidFill>
              <a:srgbClr val="0C243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24" name="Google Shape;1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FB Campus">
  <p:cSld name="Title Slide - FB Campu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man, table, blue, holding&#10;&#10;Description automatically generated" id="141" name="Google Shape;1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holding, person, standing&#10;&#10;Description automatically generated" id="142" name="Google Shape;1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ign&#10;&#10;Description automatically generated" id="143" name="Google Shape;14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Arial"/>
              <a:buNone/>
              <a:defRPr b="1" sz="5400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>
  <p:cSld name="Two Content Area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2" type="body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300"/>
              <a:buFont typeface="Arial"/>
              <a:buNone/>
              <a:defRPr b="1" sz="4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ubtitles">
  <p:cSld name="Two Columns with Subtitle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5" name="Google Shape;155;p30"/>
          <p:cNvSpPr txBox="1"/>
          <p:nvPr>
            <p:ph idx="2" type="body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500"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p30"/>
          <p:cNvSpPr txBox="1"/>
          <p:nvPr>
            <p:ph idx="3" type="body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7" name="Google Shape;157;p30"/>
          <p:cNvSpPr txBox="1"/>
          <p:nvPr>
            <p:ph idx="4" type="body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500"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300"/>
              <a:buFont typeface="Arial"/>
              <a:buNone/>
              <a:defRPr b="1" sz="4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1" name="Google Shape;161;p31"/>
          <p:cNvSpPr txBox="1"/>
          <p:nvPr>
            <p:ph idx="2" type="body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>
            <p:ph idx="2" type="pic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4" name="Google Shape;164;p32"/>
          <p:cNvSpPr txBox="1"/>
          <p:nvPr>
            <p:ph idx="1" type="body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0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Arial"/>
              <a:buNone/>
              <a:defRPr b="1" sz="5400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66" name="Google Shape;16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rick&#10;&#10;Description automatically generated" id="167" name="Google Shape;1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68" name="Google Shape;16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MVC">
  <p:cSld name="Title Slide - MVC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man, table, blue, holding&#10;&#10;Description automatically generated" id="173" name="Google Shape;17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ater, table, court, swimming&#10;&#10;Description automatically generated" id="174" name="Google Shape;1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ater, ball, person, holding&#10;&#10;Description automatically generated" id="175" name="Google Shape;17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water, holding, person&#10;&#10;Description automatically generated" id="176" name="Google Shape;17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VSTC">
  <p:cSld name="Title Slide - VSTC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rowd of people&#10;&#10;Description automatically generated" id="180" name="Google Shape;18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rowd of people&#10;&#10;Description automatically generated" id="181" name="Google Shape;1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racket, court, building, ball&#10;&#10;Description automatically generated" id="182" name="Google Shape;18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Students">
  <p:cSld name="Title Slide - Student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person, man, water&#10;&#10;Description automatically generated" id="186" name="Google Shape;18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riding, board, water&#10;&#10;Description automatically generated" id="187" name="Google Shape;1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player, riding, water&#10;&#10;Description automatically generated" id="188" name="Google Shape;18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6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Photos">
  <p:cSld name="Title with Custom Photos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able&#10;&#10;Description automatically generated" id="192" name="Google Shape;19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93" name="Google Shape;1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ish&#10;&#10;Description automatically generated" id="194" name="Google Shape;19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/>
          <p:nvPr>
            <p:ph idx="2" type="pic"/>
          </p:nvPr>
        </p:nvSpPr>
        <p:spPr>
          <a:xfrm>
            <a:off x="3379807" y="-34725"/>
            <a:ext cx="8824881" cy="6933236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37"/>
          <p:cNvSpPr/>
          <p:nvPr>
            <p:ph idx="3" type="pic"/>
          </p:nvPr>
        </p:nvSpPr>
        <p:spPr>
          <a:xfrm>
            <a:off x="2648875" y="4231891"/>
            <a:ext cx="4192192" cy="1494224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7"/>
          <p:cNvSpPr/>
          <p:nvPr>
            <p:ph idx="4" type="pic"/>
          </p:nvPr>
        </p:nvSpPr>
        <p:spPr>
          <a:xfrm>
            <a:off x="5994400" y="4231890"/>
            <a:ext cx="4123267" cy="1494223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7"/>
          <p:cNvSpPr/>
          <p:nvPr>
            <p:ph idx="5" type="pic"/>
          </p:nvPr>
        </p:nvSpPr>
        <p:spPr>
          <a:xfrm>
            <a:off x="9270999" y="4231887"/>
            <a:ext cx="2951865" cy="1494223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37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>
  <p:cSld name="Two Content Area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300"/>
              <a:buFont typeface="Arial"/>
              <a:buNone/>
              <a:defRPr b="1" sz="4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with Subtitles">
  <p:cSld name="Two Columns with Subtitle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500"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7" name="Google Shape;37;p6"/>
          <p:cNvSpPr txBox="1"/>
          <p:nvPr>
            <p:ph idx="4" type="body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500"/>
              <a:buNone/>
              <a:defRPr b="1" sz="2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300"/>
              <a:buFont typeface="Arial"/>
              <a:buNone/>
              <a:defRPr b="1" sz="43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>
            <p:ph idx="2" type="pic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0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computer&#10;&#10;Description automatically generated" id="46" name="Google Shape;4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rick&#10;&#10;Description automatically generated"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8" name="Google Shape;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MVC">
  <p:cSld name="Title Slide - MVC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able, water, man, sitting&#10;&#10;Description automatically generated" id="53" name="Google Shape;5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ater, person, holding, boat&#10;&#10;Description automatically generated" id="54" name="Google Shape;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ater, person, holding, boat&#10;&#10;Description automatically generated" id="55" name="Google Shape;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ph type="ctrTitle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None/>
              <a:defRPr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jpg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1.jpg"/><Relationship Id="rId2" Type="http://schemas.openxmlformats.org/officeDocument/2006/relationships/image" Target="../media/image22.jpg"/><Relationship Id="rId3" Type="http://schemas.openxmlformats.org/officeDocument/2006/relationships/image" Target="../media/image30.jp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31.jpg"/><Relationship Id="rId2" Type="http://schemas.openxmlformats.org/officeDocument/2006/relationships/image" Target="../media/image26.jpg"/><Relationship Id="rId3" Type="http://schemas.openxmlformats.org/officeDocument/2006/relationships/image" Target="../media/image29.jp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logo&#10;&#10;Description automatically generated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3" name="Google Shape;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shot&#10;&#10;Description automatically generated" id="81" name="Google Shape;8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screenshot&#10;&#10;Description automatically generated" id="131" name="Google Shape;131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33" name="Google Shape;1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png"/><Relationship Id="rId4" Type="http://schemas.openxmlformats.org/officeDocument/2006/relationships/image" Target="../media/image8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7.png"/><Relationship Id="rId4" Type="http://schemas.openxmlformats.org/officeDocument/2006/relationships/image" Target="../media/image8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jp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6" Type="http://schemas.openxmlformats.org/officeDocument/2006/relationships/image" Target="../media/image58.jpg"/><Relationship Id="rId7" Type="http://schemas.openxmlformats.org/officeDocument/2006/relationships/image" Target="../media/image53.jpg"/><Relationship Id="rId8" Type="http://schemas.openxmlformats.org/officeDocument/2006/relationships/image" Target="../media/image5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gif"/><Relationship Id="rId4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231945" y="1141885"/>
            <a:ext cx="6025928" cy="14307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/>
              <a:t>Ukiyo-e Style Generator </a:t>
            </a:r>
            <a:br>
              <a:rPr lang="en-US"/>
            </a:br>
            <a:r>
              <a:rPr lang="en-US"/>
              <a:t>               Based on DCGAN</a:t>
            </a:r>
            <a:endParaRPr/>
          </a:p>
        </p:txBody>
      </p:sp>
      <p:sp>
        <p:nvSpPr>
          <p:cNvPr id="206" name="Google Shape;206;p38"/>
          <p:cNvSpPr txBox="1"/>
          <p:nvPr/>
        </p:nvSpPr>
        <p:spPr>
          <a:xfrm>
            <a:off x="360378" y="3362527"/>
            <a:ext cx="356889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Hang Wang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Yi Nie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Introductor: Prof.Jin</a:t>
            </a:r>
            <a:endParaRPr sz="2800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8"/>
          <p:cNvSpPr txBox="1"/>
          <p:nvPr/>
        </p:nvSpPr>
        <p:spPr>
          <a:xfrm>
            <a:off x="679000" y="5720650"/>
            <a:ext cx="9183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Link: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https://github.com/HangWang2025/Stat6289/blob/main/Final_Member1_Wang_Hang_Member2_Nie_Yi.ipynb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DCGAN</a:t>
            </a:r>
            <a:b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Structure </a:t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629" y="1162745"/>
            <a:ext cx="3659042" cy="380114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7"/>
          <p:cNvSpPr txBox="1"/>
          <p:nvPr/>
        </p:nvSpPr>
        <p:spPr>
          <a:xfrm>
            <a:off x="956434" y="1895732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/>
          </a:p>
        </p:txBody>
      </p:sp>
      <p:sp>
        <p:nvSpPr>
          <p:cNvPr id="303" name="Google Shape;303;p47"/>
          <p:cNvSpPr txBox="1"/>
          <p:nvPr/>
        </p:nvSpPr>
        <p:spPr>
          <a:xfrm>
            <a:off x="4273420" y="359833"/>
            <a:ext cx="73539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the binary cross entropy loss (BCE Loss) function defined in PyTorch.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0592" y="637903"/>
            <a:ext cx="6648451" cy="170326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 txBox="1"/>
          <p:nvPr/>
        </p:nvSpPr>
        <p:spPr>
          <a:xfrm>
            <a:off x="4841734" y="2164928"/>
            <a:ext cx="664845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the true tag as 1 and the false tag as 0.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Finally, we set up two separate optimizers, one for D and one for G. As described in DCGAN's paper, both of these are Adam optimizers with learning rates of 0.0002 and Beta1=0.5.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2657" y="2478394"/>
            <a:ext cx="1924319" cy="77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2167" y="4237231"/>
            <a:ext cx="6194237" cy="51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/>
        </p:nvSpPr>
        <p:spPr>
          <a:xfrm>
            <a:off x="4813153" y="1599699"/>
            <a:ext cx="7240555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set the epoch = 100.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track the generator's learning progress, we generate a fixed set of potential vectors from a Gaussian distribution (that is, fixed noise).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During the training process, we periodically input this fixed noise into G.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we have set batch size equals 512 and 256, then draw the loss during training process as the iteration increases.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629" y="1162745"/>
            <a:ext cx="3659042" cy="380114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/>
        </p:nvSpPr>
        <p:spPr>
          <a:xfrm>
            <a:off x="956434" y="1895732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/>
          </a:p>
        </p:txBody>
      </p:sp>
      <p:pic>
        <p:nvPicPr>
          <p:cNvPr id="315" name="Google Shape;31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7180" y="1888019"/>
            <a:ext cx="2027577" cy="35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6083" y="2842316"/>
            <a:ext cx="6774694" cy="35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233" y="606143"/>
            <a:ext cx="8985490" cy="462832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 txBox="1"/>
          <p:nvPr/>
        </p:nvSpPr>
        <p:spPr>
          <a:xfrm>
            <a:off x="10123716" y="2735641"/>
            <a:ext cx="1697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Size = 512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/>
        </p:nvSpPr>
        <p:spPr>
          <a:xfrm>
            <a:off x="10011747" y="2670857"/>
            <a:ext cx="21804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Size = 256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with former plots, we find the loss of model with batch size = 256 is lower. </a:t>
            </a:r>
            <a:endParaRPr/>
          </a:p>
        </p:txBody>
      </p:sp>
      <p:pic>
        <p:nvPicPr>
          <p:cNvPr id="328" name="Google Shape;328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249" y="603314"/>
            <a:ext cx="9023808" cy="479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DCGAN</a:t>
            </a:r>
            <a:b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Structure </a:t>
            </a:r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02" y="1162743"/>
            <a:ext cx="3659042" cy="380114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1"/>
          <p:cNvSpPr txBox="1"/>
          <p:nvPr/>
        </p:nvSpPr>
        <p:spPr>
          <a:xfrm>
            <a:off x="785659" y="2041910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Samples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5478350" y="2384225"/>
            <a:ext cx="472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In this part, we show some sample images from generator during the training process.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1983341" y="195472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/>
              <a:t>Batch size = 512                           Batch size = 256</a:t>
            </a:r>
            <a:endParaRPr sz="2800"/>
          </a:p>
        </p:txBody>
      </p:sp>
      <p:pic>
        <p:nvPicPr>
          <p:cNvPr id="342" name="Google Shape;3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6299" y="1099004"/>
            <a:ext cx="4108873" cy="408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4931" y="1045282"/>
            <a:ext cx="4180505" cy="419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/>
          <p:nvPr>
            <p:ph type="title"/>
          </p:nvPr>
        </p:nvSpPr>
        <p:spPr>
          <a:xfrm>
            <a:off x="1983341" y="19547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/>
              <a:t>Batch size = 512                           Batch size = 256</a:t>
            </a:r>
            <a:endParaRPr sz="2800"/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075" y="1045275"/>
            <a:ext cx="4180500" cy="41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750" y="1042238"/>
            <a:ext cx="4180500" cy="418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1983341" y="19547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/>
              <a:t>Batch size = 512                           Batch size = 256</a:t>
            </a:r>
            <a:endParaRPr sz="2800"/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825" y="1051349"/>
            <a:ext cx="4180500" cy="417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550" y="1024375"/>
            <a:ext cx="4234526" cy="42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1983341" y="19547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 sz="2800"/>
              <a:t>Batch size = 512                           Batch size = 256</a:t>
            </a:r>
            <a:endParaRPr sz="2800"/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625" y="974999"/>
            <a:ext cx="4234525" cy="4246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500" y="975050"/>
            <a:ext cx="4234525" cy="424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5"/>
          <p:cNvSpPr txBox="1"/>
          <p:nvPr/>
        </p:nvSpPr>
        <p:spPr>
          <a:xfrm>
            <a:off x="2116325" y="5639100"/>
            <a:ext cx="771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 as the former loss function plots, the model trained with batch size = 256 has better generating results.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idx="1" type="body"/>
          </p:nvPr>
        </p:nvSpPr>
        <p:spPr>
          <a:xfrm>
            <a:off x="838200" y="1825625"/>
            <a:ext cx="10515600" cy="347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Each me</a:t>
            </a:r>
            <a:r>
              <a:rPr lang="en-US"/>
              <a:t>mber put forward various interesting ideas,  searched literatures att</a:t>
            </a:r>
            <a:r>
              <a:rPr lang="en-US"/>
              <a:t>entively, and actively participated in the topic selection. We worked together almost in the whole process of final project, including making slides.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Yi was mainly responsible for collecting the data set, batch processing of image sizes, importing the images, and making the poster.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Hang was mainly responsible for debugging the main part of model, training model and organizing the generated images from generator. </a:t>
            </a:r>
            <a:endParaRPr/>
          </a:p>
        </p:txBody>
      </p:sp>
      <p:sp>
        <p:nvSpPr>
          <p:cNvPr id="371" name="Google Shape;371;p56"/>
          <p:cNvSpPr txBox="1"/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838200" y="1483567"/>
            <a:ext cx="4900127" cy="3816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r>
              <a:rPr b="1" lang="en-US"/>
              <a:t>For Generator: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No pooling layer.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 Use </a:t>
            </a:r>
            <a:r>
              <a:rPr lang="en-US" sz="2000">
                <a:solidFill>
                  <a:srgbClr val="333333"/>
                </a:solidFill>
                <a:highlight>
                  <a:srgbClr val="00FFFF"/>
                </a:highlight>
                <a:latin typeface="Tahoma"/>
                <a:ea typeface="Tahoma"/>
                <a:cs typeface="Tahoma"/>
                <a:sym typeface="Tahoma"/>
              </a:rPr>
              <a:t>deconvolution</a:t>
            </a: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 layers for sampling.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 Batch normalization.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 No full-connected layer.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 Use ReLu function as activate function.     (tahn function in the output layer. 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t/>
            </a:r>
            <a:endParaRPr sz="2000">
              <a:solidFill>
                <a:srgbClr val="33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t/>
            </a:r>
            <a:endParaRPr sz="2000">
              <a:solidFill>
                <a:srgbClr val="33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t/>
            </a:r>
            <a:endParaRPr sz="2000">
              <a:solidFill>
                <a:srgbClr val="33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213" name="Google Shape;213;p39"/>
          <p:cNvSpPr txBox="1"/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rPr lang="en-US"/>
              <a:t>What’s difference between GAN and DCGAN? </a:t>
            </a:r>
            <a:endParaRPr/>
          </a:p>
        </p:txBody>
      </p:sp>
      <p:sp>
        <p:nvSpPr>
          <p:cNvPr id="214" name="Google Shape;214;p39"/>
          <p:cNvSpPr txBox="1"/>
          <p:nvPr/>
        </p:nvSpPr>
        <p:spPr>
          <a:xfrm>
            <a:off x="5858070" y="1483567"/>
            <a:ext cx="4900127" cy="3816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 Discriminator: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No pooling layer.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 Replace pooling with the convolution added stride.</a:t>
            </a:r>
            <a:endParaRPr sz="2000">
              <a:solidFill>
                <a:srgbClr val="33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 Batch normalization.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 No full-connected layer.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33333"/>
                </a:solidFill>
                <a:latin typeface="Tahoma"/>
                <a:ea typeface="Tahoma"/>
                <a:cs typeface="Tahoma"/>
                <a:sym typeface="Tahoma"/>
              </a:rPr>
              <a:t>·  Use LeakyReLu function as activate function.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3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3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" type="body"/>
          </p:nvPr>
        </p:nvSpPr>
        <p:spPr>
          <a:xfrm>
            <a:off x="838200" y="1825625"/>
            <a:ext cx="10515600" cy="347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66395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Use Pillow packages to import or batch process pictures with .jpg type. We learned to batch process 5209 pictures into size that our computers are able to handle.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5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The concept of Transposed Convolution (Deconvolution). This is a new concept for based on convolution.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5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Implementation of Generative Adversarial Network(GANs). Finally we generate our own ukiyo-e pictures.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6395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Various implementations of GANs, though it doesn’t present in our projects. </a:t>
            </a:r>
            <a:endParaRPr/>
          </a:p>
        </p:txBody>
      </p:sp>
      <p:sp>
        <p:nvSpPr>
          <p:cNvPr id="377" name="Google Shape;377;p57"/>
          <p:cNvSpPr txBox="1"/>
          <p:nvPr>
            <p:ph type="title"/>
          </p:nvPr>
        </p:nvSpPr>
        <p:spPr>
          <a:xfrm>
            <a:off x="854337" y="503617"/>
            <a:ext cx="10499400" cy="105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have learned?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title"/>
          </p:nvPr>
        </p:nvSpPr>
        <p:spPr>
          <a:xfrm>
            <a:off x="727337" y="1523337"/>
            <a:ext cx="10483326" cy="975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Thanks for watching!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1022480" y="1967265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</a:t>
            </a:r>
            <a:b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Pictures</a:t>
            </a:r>
            <a:endParaRPr/>
          </a:p>
        </p:txBody>
      </p:sp>
      <p:sp>
        <p:nvSpPr>
          <p:cNvPr id="221" name="Google Shape;221;p40"/>
          <p:cNvSpPr txBox="1"/>
          <p:nvPr/>
        </p:nvSpPr>
        <p:spPr>
          <a:xfrm>
            <a:off x="4469365" y="4608258"/>
            <a:ext cx="76231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dataset, there are 5209 real ukiyo-e pictures with size of 1024×1024.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collecting the dataset, the noses of all the characters are in the center.</a:t>
            </a:r>
            <a:endParaRPr/>
          </a:p>
        </p:txBody>
      </p:sp>
      <p:pic>
        <p:nvPicPr>
          <p:cNvPr id="222" name="Google Shape;222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805" y="311287"/>
            <a:ext cx="2138179" cy="213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2985" y="324063"/>
            <a:ext cx="2138180" cy="213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1165" y="304141"/>
            <a:ext cx="2145325" cy="21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4806" y="2449466"/>
            <a:ext cx="2138179" cy="213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2986" y="2449467"/>
            <a:ext cx="2145326" cy="214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22761" y="2436002"/>
            <a:ext cx="2153729" cy="215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017" y="612979"/>
            <a:ext cx="4539577" cy="468680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 txBox="1"/>
          <p:nvPr>
            <p:ph type="title"/>
          </p:nvPr>
        </p:nvSpPr>
        <p:spPr>
          <a:xfrm>
            <a:off x="854337" y="715617"/>
            <a:ext cx="5622745" cy="975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Data Processing</a:t>
            </a:r>
            <a:endParaRPr/>
          </a:p>
        </p:txBody>
      </p:sp>
      <p:sp>
        <p:nvSpPr>
          <p:cNvPr id="234" name="Google Shape;234;p41"/>
          <p:cNvSpPr txBox="1"/>
          <p:nvPr/>
        </p:nvSpPr>
        <p:spPr>
          <a:xfrm>
            <a:off x="429209" y="3624169"/>
            <a:ext cx="62718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order to reduce the time consumption, we batch process the size of 5209 pictures to 96×96.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973" y="1558214"/>
            <a:ext cx="6508044" cy="1981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478" y="1473225"/>
            <a:ext cx="3441117" cy="39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>
            <p:ph type="title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Deconvolution</a:t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594" y="427286"/>
            <a:ext cx="5858069" cy="172746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2"/>
          <p:cNvSpPr txBox="1"/>
          <p:nvPr/>
        </p:nvSpPr>
        <p:spPr>
          <a:xfrm>
            <a:off x="5479600" y="2154750"/>
            <a:ext cx="6053100" cy="3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7718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Step 1: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Perform some transformations on the input feature graph A to obtain the new feature graph A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7718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Step 2: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Find the new convolution kernel setting and get the new convolution kernel setting, which will be distinguished by adding the apostrophe in the upper right corner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7718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Step 3: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perform conventional convolution on the new feature graph with the new convolution kernel, and the result is the result of the inverse convolution, which is the result we want.</a:t>
            </a:r>
            <a:endParaRPr sz="1000">
              <a:solidFill>
                <a:srgbClr val="333333"/>
              </a:solidFill>
              <a:highlight>
                <a:srgbClr val="F7F8FA"/>
              </a:highlight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3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Structure 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DCGAN</a:t>
            </a:r>
            <a:b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descr="dcgan_generator" id="250" name="Google Shape;2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1412" y="371615"/>
            <a:ext cx="7553642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100" y="1462820"/>
            <a:ext cx="825500" cy="3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1925" y="1160847"/>
            <a:ext cx="1114075" cy="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0451" y="615490"/>
            <a:ext cx="16002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97300" y="726904"/>
            <a:ext cx="1114075" cy="510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>
            <a:off x="5807400" y="1451900"/>
            <a:ext cx="7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512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7388972" y="1348913"/>
            <a:ext cx="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256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8759225" y="1051700"/>
            <a:ext cx="7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128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10049450" y="837325"/>
            <a:ext cx="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64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3"/>
          <p:cNvSpPr txBox="1"/>
          <p:nvPr/>
        </p:nvSpPr>
        <p:spPr>
          <a:xfrm>
            <a:off x="4922825" y="3089500"/>
            <a:ext cx="13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3"/>
          <p:cNvSpPr txBox="1"/>
          <p:nvPr/>
        </p:nvSpPr>
        <p:spPr>
          <a:xfrm>
            <a:off x="4312750" y="3705375"/>
            <a:ext cx="16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kernel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size = 4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padding =  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3"/>
          <p:cNvSpPr txBox="1"/>
          <p:nvPr/>
        </p:nvSpPr>
        <p:spPr>
          <a:xfrm>
            <a:off x="6009163" y="3705375"/>
            <a:ext cx="151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= 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7521463" y="3705375"/>
            <a:ext cx="16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= 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3"/>
          <p:cNvSpPr txBox="1"/>
          <p:nvPr/>
        </p:nvSpPr>
        <p:spPr>
          <a:xfrm>
            <a:off x="9042463" y="3705375"/>
            <a:ext cx="134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= 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10589450" y="3705375"/>
            <a:ext cx="151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= 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846275" y="248617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Generator</a:t>
            </a:r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7740725" y="1629625"/>
            <a:ext cx="33951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highlight>
                  <a:schemeClr val="lt1"/>
                </a:highlight>
              </a:rPr>
              <a:t>For generator part, we change the in-channel size in first deconvolution part from 1024 to 512, compared with original paper. The kernel size chooses 4*4 in all deconvolution steps rather than 5*5. After 5 deconvolution, we use Tanh as activate function.</a:t>
            </a:r>
            <a:r>
              <a:rPr lang="en-US" sz="1800">
                <a:highlight>
                  <a:srgbClr val="F7F8FA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highlight>
                <a:srgbClr val="F7F8FA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1168261"/>
            <a:ext cx="5477450" cy="437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/>
          <p:nvPr/>
        </p:nvSpPr>
        <p:spPr>
          <a:xfrm rot="-5400000">
            <a:off x="800223" y="1491369"/>
            <a:ext cx="3333600" cy="3499200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5"/>
          <p:cNvSpPr txBox="1"/>
          <p:nvPr>
            <p:ph type="title"/>
          </p:nvPr>
        </p:nvSpPr>
        <p:spPr>
          <a:xfrm>
            <a:off x="1028700" y="1967266"/>
            <a:ext cx="26289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b="0"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Discriminator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Structure 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—DCGAN</a:t>
            </a:r>
            <a:b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100" y="1462820"/>
            <a:ext cx="825500" cy="3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925" y="1160847"/>
            <a:ext cx="1114075" cy="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0451" y="615490"/>
            <a:ext cx="16002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7300" y="726904"/>
            <a:ext cx="1114075" cy="51061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4922825" y="3089500"/>
            <a:ext cx="13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4312750" y="3705375"/>
            <a:ext cx="16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kernel size = 4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padding =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6009163" y="3705375"/>
            <a:ext cx="151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= 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7521463" y="3705375"/>
            <a:ext cx="160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5"/>
          <p:cNvSpPr txBox="1"/>
          <p:nvPr/>
        </p:nvSpPr>
        <p:spPr>
          <a:xfrm>
            <a:off x="9042463" y="3705375"/>
            <a:ext cx="134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= 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10589450" y="3705375"/>
            <a:ext cx="151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= 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size = 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 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2400" y="382625"/>
            <a:ext cx="6705224" cy="310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931187" y="181092"/>
            <a:ext cx="10499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</a:pPr>
            <a:r>
              <a:rPr lang="en-US"/>
              <a:t>Discriminator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7723750" y="1952150"/>
            <a:ext cx="3392400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Discriminator of DCGAN is almost the same as a reverse of Generator part. The most different part is the activate function which used relu and sigmoid. 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46"/>
          <p:cNvPicPr preferRelativeResize="0"/>
          <p:nvPr/>
        </p:nvPicPr>
        <p:blipFill rotWithShape="1">
          <a:blip r:embed="rId3">
            <a:alphaModFix/>
          </a:blip>
          <a:srcRect b="0" l="3000" r="-2999" t="0"/>
          <a:stretch/>
        </p:blipFill>
        <p:spPr>
          <a:xfrm>
            <a:off x="846300" y="1347112"/>
            <a:ext cx="4498826" cy="40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3255"/>
      </a:accent1>
      <a:accent2>
        <a:srgbClr val="2060A2"/>
      </a:accent2>
      <a:accent3>
        <a:srgbClr val="2C85E0"/>
      </a:accent3>
      <a:accent4>
        <a:srgbClr val="170312"/>
      </a:accent4>
      <a:accent5>
        <a:srgbClr val="A9ACA9"/>
      </a:accent5>
      <a:accent6>
        <a:srgbClr val="C9C9C9"/>
      </a:accent6>
      <a:hlink>
        <a:srgbClr val="11325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3255"/>
      </a:accent1>
      <a:accent2>
        <a:srgbClr val="2060A2"/>
      </a:accent2>
      <a:accent3>
        <a:srgbClr val="2C85E0"/>
      </a:accent3>
      <a:accent4>
        <a:srgbClr val="170312"/>
      </a:accent4>
      <a:accent5>
        <a:srgbClr val="A9ACA9"/>
      </a:accent5>
      <a:accent6>
        <a:srgbClr val="C9C9C9"/>
      </a:accent6>
      <a:hlink>
        <a:srgbClr val="11325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3255"/>
      </a:accent1>
      <a:accent2>
        <a:srgbClr val="2060A2"/>
      </a:accent2>
      <a:accent3>
        <a:srgbClr val="2C85E0"/>
      </a:accent3>
      <a:accent4>
        <a:srgbClr val="170312"/>
      </a:accent4>
      <a:accent5>
        <a:srgbClr val="A9ACA9"/>
      </a:accent5>
      <a:accent6>
        <a:srgbClr val="C9C9C9"/>
      </a:accent6>
      <a:hlink>
        <a:srgbClr val="11325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